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lv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4" r:id="rId3"/>
    <p:sldId id="263" r:id="rId4"/>
    <p:sldId id="265" r:id="rId5"/>
    <p:sldId id="266" r:id="rId6"/>
    <p:sldId id="257" r:id="rId7"/>
    <p:sldId id="262" r:id="rId8"/>
    <p:sldId id="259" r:id="rId9"/>
    <p:sldId id="267" r:id="rId10"/>
    <p:sldId id="260" r:id="rId11"/>
    <p:sldId id="261" r:id="rId12"/>
    <p:sldId id="268" r:id="rId13"/>
    <p:sldId id="269" r:id="rId14"/>
    <p:sldId id="270" r:id="rId15"/>
    <p:sldId id="271" r:id="rId16"/>
    <p:sldId id="273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131B8-5BA6-49C4-BFA7-E0A5298C8E09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346B0-927F-4811-9033-96F573E87AF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695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346B0-927F-4811-9033-96F573E87AF1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372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02F13A7-43D0-4234-9B97-1CF1C3CF3692}" type="datetimeFigureOut">
              <a:rPr lang="en-CA" smtClean="0"/>
              <a:t>01/11/2011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903FA75-1A3B-4FFF-A57E-AC9F04B3A4A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esdqle.wikispaces.com/ADCOS+Process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flv"/><Relationship Id="rId1" Type="http://schemas.microsoft.com/office/2007/relationships/media" Target="../media/media1.fl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AISI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22, 2011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38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384"/>
            <a:ext cx="8352703" cy="647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2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Resources on the wiki: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See facilitation section</a:t>
            </a:r>
          </a:p>
          <a:p>
            <a:pPr lvl="1"/>
            <a:r>
              <a:rPr lang="en-US" dirty="0" smtClean="0"/>
              <a:t>video link, background section - ADCOS</a:t>
            </a:r>
          </a:p>
          <a:p>
            <a:pPr lvl="1"/>
            <a:r>
              <a:rPr lang="en-US" dirty="0" smtClean="0"/>
              <a:t>Conversations with staff</a:t>
            </a:r>
          </a:p>
          <a:p>
            <a:pPr lvl="1"/>
            <a:r>
              <a:rPr lang="en-US" dirty="0" smtClean="0"/>
              <a:t>Help is available – Learning Services Coordinators, COLT members</a:t>
            </a:r>
          </a:p>
          <a:p>
            <a:pPr marL="320040" lvl="1" indent="0">
              <a:buNone/>
            </a:pPr>
            <a:endParaRPr lang="en-US" dirty="0" smtClean="0"/>
          </a:p>
          <a:p>
            <a:r>
              <a:rPr lang="en-US" dirty="0" smtClean="0"/>
              <a:t>4 KEY ELEMENTS:</a:t>
            </a:r>
          </a:p>
          <a:p>
            <a:pPr lvl="1"/>
            <a:r>
              <a:rPr lang="en-US" dirty="0" smtClean="0"/>
              <a:t>Teachers Matter – Nov 18</a:t>
            </a:r>
          </a:p>
          <a:p>
            <a:pPr lvl="1"/>
            <a:r>
              <a:rPr lang="en-US" dirty="0" smtClean="0"/>
              <a:t>Special Ed Liaisons – Dec 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5165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CA" dirty="0"/>
          </a:p>
        </p:txBody>
      </p:sp>
      <p:pic>
        <p:nvPicPr>
          <p:cNvPr id="3074" name="Picture 2" descr="d:\users\lsteele\AppData\Local\Microsoft\Windows\Temporary Internet Files\Content.IE5\WS6FP3ET\MC90023286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057400"/>
            <a:ext cx="3685271" cy="359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2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Box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Record your questions!</a:t>
            </a:r>
            <a:endParaRPr lang="en-CA" dirty="0"/>
          </a:p>
        </p:txBody>
      </p:sp>
      <p:pic>
        <p:nvPicPr>
          <p:cNvPr id="4098" name="Picture 2" descr="d:\users\lsteele\AppData\Local\Microsoft\Windows\Temporary Internet Files\Content.IE5\8RBMWFN3\MC90044193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52600"/>
            <a:ext cx="3581400" cy="345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29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Building</a:t>
            </a:r>
            <a:endParaRPr lang="en-CA" dirty="0"/>
          </a:p>
        </p:txBody>
      </p:sp>
      <p:pic>
        <p:nvPicPr>
          <p:cNvPr id="5122" name="Picture 2" descr="d:\users\lsteele\AppData\Local\Microsoft\Windows\Temporary Internet Files\Content.IE5\8RBMWFN3\MP90044217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78675"/>
            <a:ext cx="3688057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44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Individual/Team Planning</a:t>
            </a:r>
            <a:br>
              <a:rPr lang="en-US" dirty="0" smtClean="0"/>
            </a:br>
            <a:r>
              <a:rPr lang="en-US" dirty="0" smtClean="0"/>
              <a:t>Goals &amp; Funding Implications</a:t>
            </a:r>
            <a:endParaRPr lang="en-C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9734246"/>
              </p:ext>
            </p:extLst>
          </p:nvPr>
        </p:nvGraphicFramePr>
        <p:xfrm>
          <a:off x="1463673" y="2119314"/>
          <a:ext cx="6537326" cy="3443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8663"/>
                <a:gridCol w="3268663"/>
              </a:tblGrid>
              <a:tr h="68865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Room</a:t>
                      </a:r>
                      <a:endParaRPr lang="en-CA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</a:t>
                      </a:r>
                      <a:endParaRPr lang="en-CA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88657">
                <a:tc>
                  <a:txBody>
                    <a:bodyPr/>
                    <a:lstStyle/>
                    <a:p>
                      <a:r>
                        <a:rPr lang="en-US" dirty="0" smtClean="0"/>
                        <a:t>Boardroom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Elementary</a:t>
                      </a:r>
                      <a:r>
                        <a:rPr lang="en-US" baseline="0" dirty="0" smtClean="0"/>
                        <a:t> Schools</a:t>
                      </a:r>
                      <a:endParaRPr lang="en-CA" dirty="0"/>
                    </a:p>
                  </a:txBody>
                  <a:tcPr/>
                </a:tc>
              </a:tr>
              <a:tr h="688657">
                <a:tc>
                  <a:txBody>
                    <a:bodyPr/>
                    <a:lstStyle/>
                    <a:p>
                      <a:r>
                        <a:rPr lang="en-US" dirty="0" smtClean="0"/>
                        <a:t>Bermuda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School</a:t>
                      </a:r>
                      <a:endParaRPr lang="en-CA" dirty="0"/>
                    </a:p>
                  </a:txBody>
                  <a:tcPr/>
                </a:tc>
              </a:tr>
              <a:tr h="688657">
                <a:tc>
                  <a:txBody>
                    <a:bodyPr/>
                    <a:lstStyle/>
                    <a:p>
                      <a:r>
                        <a:rPr lang="en-US" dirty="0" smtClean="0"/>
                        <a:t>Caribbean A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K-12</a:t>
                      </a:r>
                      <a:endParaRPr lang="en-CA" dirty="0"/>
                    </a:p>
                  </a:txBody>
                  <a:tcPr/>
                </a:tc>
              </a:tr>
              <a:tr h="688657">
                <a:tc>
                  <a:txBody>
                    <a:bodyPr/>
                    <a:lstStyle/>
                    <a:p>
                      <a:r>
                        <a:rPr lang="en-US" dirty="0" smtClean="0"/>
                        <a:t>Caribbean B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Middle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34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Box</a:t>
            </a:r>
            <a:endParaRPr lang="en-CA" dirty="0"/>
          </a:p>
        </p:txBody>
      </p:sp>
      <p:pic>
        <p:nvPicPr>
          <p:cNvPr id="4098" name="Picture 2" descr="d:\users\lsteele\AppData\Local\Microsoft\Windows\Temporary Internet Files\Content.IE5\8RBMWFN3\MC90044193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52600"/>
            <a:ext cx="3581400" cy="345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33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users\lsteele\AppData\Local\Microsoft\Windows\Temporary Internet Files\Content.IE5\WS6FP3ET\MC900105218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371600"/>
            <a:ext cx="3886200" cy="448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97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9200" y="2119257"/>
            <a:ext cx="6781800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1</a:t>
            </a:r>
            <a:r>
              <a:rPr lang="en-US" dirty="0">
                <a:latin typeface="Calibri" pitchFamily="34" charset="0"/>
                <a:cs typeface="Calibri" pitchFamily="34" charset="0"/>
              </a:rPr>
              <a:t>. How will education be different tomorrow because of our learning today?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/>
            </a:r>
            <a:br>
              <a:rPr lang="en-US" dirty="0">
                <a:latin typeface="Calibri" pitchFamily="34" charset="0"/>
                <a:cs typeface="Calibri" pitchFamily="34" charset="0"/>
              </a:rPr>
            </a:br>
            <a:r>
              <a:rPr lang="en-US" dirty="0">
                <a:latin typeface="Calibri" pitchFamily="34" charset="0"/>
                <a:cs typeface="Calibri" pitchFamily="34" charset="0"/>
              </a:rPr>
              <a:t>‍‍‍2. How will you contextualize and mobilize what you learn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‍‍‍3</a:t>
            </a:r>
            <a:r>
              <a:rPr lang="en-US" dirty="0">
                <a:latin typeface="Calibri" pitchFamily="34" charset="0"/>
                <a:cs typeface="Calibri" pitchFamily="34" charset="0"/>
              </a:rPr>
              <a:t>. How will you participate as a skillful group member to increase team effectiveness?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429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Goals Today: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119257"/>
            <a:ext cx="6858000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1. To </a:t>
            </a:r>
            <a:r>
              <a:rPr lang="en-US" dirty="0">
                <a:latin typeface="Calibri" pitchFamily="34" charset="0"/>
                <a:cs typeface="Calibri" pitchFamily="34" charset="0"/>
              </a:rPr>
              <a:t>update where we are in the QLE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process.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dirty="0">
                <a:latin typeface="Calibri" pitchFamily="34" charset="0"/>
                <a:cs typeface="Calibri" pitchFamily="34" charset="0"/>
              </a:rPr>
              <a:t>. To continue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the QLE </a:t>
            </a:r>
            <a:r>
              <a:rPr lang="en-US" dirty="0">
                <a:latin typeface="Calibri" pitchFamily="34" charset="0"/>
                <a:cs typeface="Calibri" pitchFamily="34" charset="0"/>
              </a:rPr>
              <a:t>discussion with a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focus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dirty="0">
                <a:latin typeface="Calibri" pitchFamily="34" charset="0"/>
                <a:cs typeface="Calibri" pitchFamily="34" charset="0"/>
              </a:rPr>
              <a:t>around the 4 key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elements.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cs typeface="Calibri" pitchFamily="34" charset="0"/>
              </a:rPr>
              <a:t>‍3. To build our team of CESD AISI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leaders.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4. </a:t>
            </a:r>
            <a:r>
              <a:rPr lang="en-US" dirty="0">
                <a:latin typeface="Calibri" pitchFamily="34" charset="0"/>
                <a:cs typeface="Calibri" pitchFamily="34" charset="0"/>
              </a:rPr>
              <a:t>To collaborate, connect and learn from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each other.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59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n’ Notes</a:t>
            </a:r>
            <a:endParaRPr lang="en-CA" dirty="0"/>
          </a:p>
        </p:txBody>
      </p:sp>
      <p:pic>
        <p:nvPicPr>
          <p:cNvPr id="1026" name="Picture 2" descr="d:\users\lsteele\AppData\Local\Microsoft\Windows\Temporary Internet Files\Content.IE5\8RBMWFN3\MP900314269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96" y="2133600"/>
            <a:ext cx="5173104" cy="349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69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079682" y="941030"/>
            <a:ext cx="3064827" cy="1503037"/>
          </a:xfrm>
        </p:spPr>
        <p:txBody>
          <a:bodyPr/>
          <a:lstStyle/>
          <a:p>
            <a:r>
              <a:rPr lang="en-US" dirty="0" smtClean="0"/>
              <a:t>Reflection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done?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have you learned?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are you reading?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will you do before our next meeting?</a:t>
            </a:r>
            <a:endParaRPr lang="en-CA" dirty="0"/>
          </a:p>
        </p:txBody>
      </p:sp>
      <p:pic>
        <p:nvPicPr>
          <p:cNvPr id="2050" name="Picture 2" descr="d:\users\lsteele\AppData\Local\Microsoft\Windows\Temporary Internet Files\Content.IE5\WS6FP3ET\MP90043126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48000"/>
            <a:ext cx="3542897" cy="236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20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003482" y="1093429"/>
            <a:ext cx="3064827" cy="150303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OUR GOAL:</a:t>
            </a:r>
            <a:endParaRPr lang="en-CA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52600"/>
            <a:ext cx="3522397" cy="34290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 rot="-60000">
            <a:off x="838953" y="3626446"/>
            <a:ext cx="3358087" cy="2100400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Engage with the 4 Key Elements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121914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ud_Light_-_Goal_Line_Dive.fl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2164" y="707408"/>
            <a:ext cx="8862391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0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990600"/>
            <a:ext cx="7315200" cy="1154097"/>
          </a:xfrm>
        </p:spPr>
        <p:txBody>
          <a:bodyPr/>
          <a:lstStyle/>
          <a:p>
            <a:r>
              <a:rPr lang="en-US" dirty="0" smtClean="0"/>
              <a:t>Our Process Today: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9:30 – 12:00</a:t>
            </a:r>
          </a:p>
          <a:p>
            <a:r>
              <a:rPr lang="en-US" sz="4000" dirty="0" smtClean="0"/>
              <a:t>Focus group </a:t>
            </a:r>
            <a:r>
              <a:rPr lang="en-US" sz="4000" dirty="0"/>
              <a:t>f</a:t>
            </a:r>
            <a:r>
              <a:rPr lang="en-US" sz="4000" dirty="0" smtClean="0"/>
              <a:t>ormat</a:t>
            </a:r>
          </a:p>
          <a:p>
            <a:r>
              <a:rPr lang="en-US" sz="4000" dirty="0" smtClean="0"/>
              <a:t>Rotating between 4 facilitators</a:t>
            </a:r>
          </a:p>
          <a:p>
            <a:r>
              <a:rPr lang="en-US" sz="4000" dirty="0" smtClean="0"/>
              <a:t>Debrief with original group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0293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YOUR GROUP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191232"/>
              </p:ext>
            </p:extLst>
          </p:nvPr>
        </p:nvGraphicFramePr>
        <p:xfrm>
          <a:off x="1447800" y="2200196"/>
          <a:ext cx="666909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545"/>
                <a:gridCol w="33345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Chocolate</a:t>
                      </a:r>
                      <a:r>
                        <a:rPr lang="en-US" baseline="0" dirty="0" smtClean="0"/>
                        <a:t> Bar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Room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AERO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Board Room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COFFEE </a:t>
                      </a:r>
                    </a:p>
                    <a:p>
                      <a:r>
                        <a:rPr lang="en-US" dirty="0" smtClean="0"/>
                        <a:t>CRISP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Caribbean</a:t>
                      </a:r>
                      <a:r>
                        <a:rPr lang="en-US" baseline="0" dirty="0" smtClean="0"/>
                        <a:t> A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KITKAT</a:t>
                      </a:r>
                    </a:p>
                    <a:p>
                      <a:endParaRPr lang="en-US" dirty="0" smtClean="0"/>
                    </a:p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Caribbean B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SMARTIES</a:t>
                      </a:r>
                    </a:p>
                    <a:p>
                      <a:endParaRPr lang="en-US" dirty="0" smtClean="0"/>
                    </a:p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Bermuda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Content Placeholder 9" descr="http://farm2.static.flickr.com/1023/5180584824_52b26c243e_b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038" y="2743200"/>
            <a:ext cx="990600" cy="659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farm4.static.flickr.com/3248/2323991235_cc8ba2a966_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902" y="3505200"/>
            <a:ext cx="1424404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d:\users\cchristiebill\AppData\Local\Microsoft\Windows\Temporary Internet Files\Low\Content.IE5\3KN42N1D\35130679_ba51f952b7[1]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466" y="4353406"/>
            <a:ext cx="966371" cy="826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://farm4.static.flickr.com/3599/3324169821_34008ab2ae_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251" y="5334000"/>
            <a:ext cx="1066800" cy="894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346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126</TotalTime>
  <Words>225</Words>
  <Application>Microsoft Office PowerPoint</Application>
  <PresentationFormat>On-screen Show (4:3)</PresentationFormat>
  <Paragraphs>71</Paragraphs>
  <Slides>17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Pushpin</vt:lpstr>
      <vt:lpstr>AISI</vt:lpstr>
      <vt:lpstr>Essential Questions</vt:lpstr>
      <vt:lpstr>Our Goals Today:</vt:lpstr>
      <vt:lpstr>News n’ Notes</vt:lpstr>
      <vt:lpstr>Reflection</vt:lpstr>
      <vt:lpstr>OUR GOAL:</vt:lpstr>
      <vt:lpstr>PowerPoint Presentation</vt:lpstr>
      <vt:lpstr>Our Process Today:</vt:lpstr>
      <vt:lpstr>FIND YOUR GROUP</vt:lpstr>
      <vt:lpstr>PowerPoint Presentation</vt:lpstr>
      <vt:lpstr>NEXT STEPS:</vt:lpstr>
      <vt:lpstr>LUNCH</vt:lpstr>
      <vt:lpstr>Question Box</vt:lpstr>
      <vt:lpstr>Team Building</vt:lpstr>
      <vt:lpstr>Individual/Team Planning Goals &amp; Funding Implications</vt:lpstr>
      <vt:lpstr>Question Box</vt:lpstr>
      <vt:lpstr>PowerPoint Presentation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Services</dc:creator>
  <cp:lastModifiedBy>Technology Services</cp:lastModifiedBy>
  <cp:revision>25</cp:revision>
  <dcterms:created xsi:type="dcterms:W3CDTF">2011-10-26T22:07:01Z</dcterms:created>
  <dcterms:modified xsi:type="dcterms:W3CDTF">2011-11-01T20:24:00Z</dcterms:modified>
</cp:coreProperties>
</file>